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278" r:id="rId19"/>
    <p:sldId id="293" r:id="rId20"/>
    <p:sldId id="304" r:id="rId21"/>
    <p:sldId id="303" r:id="rId22"/>
    <p:sldId id="305" r:id="rId23"/>
    <p:sldId id="294" r:id="rId24"/>
    <p:sldId id="295" r:id="rId25"/>
    <p:sldId id="296" r:id="rId26"/>
    <p:sldId id="297" r:id="rId27"/>
    <p:sldId id="298" r:id="rId28"/>
    <p:sldId id="299" r:id="rId29"/>
    <p:sldId id="301" r:id="rId30"/>
    <p:sldId id="3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Security Model: </a:t>
            </a:r>
            <a:r>
              <a:rPr lang="en-US" dirty="0">
                <a:hlinkClick r:id="rId3"/>
              </a:rPr>
              <a:t>http://newandroidbook.com/files/AnDevSec.pdf</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https://juejin.im/post/5c444a67f265da612c5e29e1</a:t>
            </a:r>
            <a:endParaRPr lang="x-none" altLang="en-US"/>
          </a:p>
          <a:p>
            <a:r>
              <a:rPr lang="x-none" altLang="en-US"/>
              <a:t>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Chrome OS Security: https://outflux.net/slides/2012/bsides-pdx/chromeos.pdf</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https://www.zhihu.com/question/319688949</a:t>
            </a:r>
            <a:endParaRPr lang="x-none" altLang="en-US"/>
          </a:p>
          <a:p>
            <a:r>
              <a:rPr lang="x-none" altLang="en-US"/>
              <a:t>https://blog.yadutaf.fr/2013/12/22/introduction-to-linux-namespaces-part-1-uts/</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Android Runtime Evolution</a:t>
            </a:r>
          </a:p>
        </p:txBody>
      </p:sp>
      <p:sp>
        <p:nvSpPr>
          <p:cNvPr id="3" name="Content Placeholder 2"/>
          <p:cNvSpPr>
            <a:spLocks noGrp="1"/>
          </p:cNvSpPr>
          <p:nvPr>
            <p:ph idx="1"/>
          </p:nvPr>
        </p:nvSpPr>
        <p:spPr/>
        <p:txBody>
          <a:bodyPr>
            <a:normAutofit fontScale="75000" lnSpcReduction="10000"/>
          </a:bodyPr>
          <a:lstStyle/>
          <a:p>
            <a:r>
              <a:rPr lang="en-US"/>
              <a:t>在 Android 5.0 正式采用 ART 之前，Android 采用的是 解释执行 + JIT 的方式执行 Java代码</a:t>
            </a:r>
            <a:r>
              <a:rPr lang="x-none" altLang="en-US"/>
              <a:t>;</a:t>
            </a:r>
            <a:endParaRPr lang="x-none" altLang="en-US"/>
          </a:p>
          <a:p>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91845"/>
          </a:xfrm>
        </p:spPr>
        <p:txBody>
          <a:bodyPr>
            <a:normAutofit/>
          </a:bodyPr>
          <a:p>
            <a:r>
              <a:rPr lang="en-US" sz="3200"/>
              <a:t>ART翻译classes.dex后得到的ELF格式的oat文件</a:t>
            </a:r>
            <a:endParaRPr lang="en-US" sz="3200"/>
          </a:p>
        </p:txBody>
      </p:sp>
      <p:pic>
        <p:nvPicPr>
          <p:cNvPr id="4" name="Picture 3"/>
          <p:cNvPicPr>
            <a:picLocks noChangeAspect="1"/>
          </p:cNvPicPr>
          <p:nvPr/>
        </p:nvPicPr>
        <p:blipFill>
          <a:blip r:embed="rId1"/>
          <a:stretch>
            <a:fillRect/>
          </a:stretch>
        </p:blipFill>
        <p:spPr>
          <a:xfrm>
            <a:off x="878205" y="1426845"/>
            <a:ext cx="7113270" cy="5302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34695"/>
          </a:xfrm>
        </p:spPr>
        <p:txBody>
          <a:bodyPr>
            <a:normAutofit fontScale="90000"/>
          </a:bodyPr>
          <a:p>
            <a:r>
              <a:rPr lang="x-none" altLang="en-US"/>
              <a:t>Evolution of Android IPC - Binder </a:t>
            </a:r>
            <a:endParaRPr lang="x-none" altLang="en-US"/>
          </a:p>
        </p:txBody>
      </p:sp>
      <p:sp>
        <p:nvSpPr>
          <p:cNvPr id="3" name="Content Placeholder 2"/>
          <p:cNvSpPr>
            <a:spLocks noGrp="1"/>
          </p:cNvSpPr>
          <p:nvPr>
            <p:ph idx="1"/>
          </p:nvPr>
        </p:nvSpPr>
        <p:spPr>
          <a:xfrm>
            <a:off x="839470" y="1826895"/>
            <a:ext cx="5095875" cy="4351655"/>
          </a:xfrm>
        </p:spPr>
        <p:txBody>
          <a:bodyPr>
            <a:normAutofit fontScale="80000"/>
          </a:bodyPr>
          <a:p>
            <a:r>
              <a:rPr lang="x-none" altLang="en-US"/>
              <a:t>Binder基于C/S的结构下，定义了4个角色：Server、Client、ServerManager、Binder驱动，其中前三者是在用户空间的，也就是彼此之间无法直接进行交互，Binder驱动是属于内核空间的，属于整个通信的核心，虽然叫驱动，但是实际上和硬件没有太大关系，只是实现的方式和驱动差不多，驱动负责进程之间Binder通信的建立，Binder在进程之间的传递，Binder引用计数管理，数据包在进程之间的传递和交互等一系列底层支持。</a:t>
            </a:r>
            <a:endParaRPr lang="x-none" altLang="en-US"/>
          </a:p>
        </p:txBody>
      </p:sp>
      <p:pic>
        <p:nvPicPr>
          <p:cNvPr id="4" name="Picture 3"/>
          <p:cNvPicPr>
            <a:picLocks noChangeAspect="1"/>
          </p:cNvPicPr>
          <p:nvPr/>
        </p:nvPicPr>
        <p:blipFill>
          <a:blip r:embed="rId1"/>
          <a:stretch>
            <a:fillRect/>
          </a:stretch>
        </p:blipFill>
        <p:spPr>
          <a:xfrm>
            <a:off x="6342380" y="1533525"/>
            <a:ext cx="5676265" cy="51904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p>
        </p:txBody>
      </p:sp>
      <p:sp>
        <p:nvSpPr>
          <p:cNvPr id="3" name="Content Placeholder 2"/>
          <p:cNvSpPr>
            <a:spLocks noGrp="1"/>
          </p:cNvSpPr>
          <p:nvPr>
            <p:ph idx="1"/>
          </p:nvPr>
        </p:nvSpPr>
        <p:spPr/>
        <p:txBody>
          <a:bodyPr>
            <a:normAutofit fontScale="45000" lnSpcReduction="10000"/>
          </a:bodyPr>
          <a:lstStyle/>
          <a:p>
            <a:pPr fontAlgn="auto">
              <a:lnSpc>
                <a:spcPct val="150000"/>
              </a:lnSpc>
            </a:pPr>
            <a:r>
              <a:rPr lang="x-none" altLang="en-US"/>
              <a:t>Today's HarmonyOS is EMU10 (Huawei customizes Android-10) + Ark compiler on Huawei cell phone, and a Huawei brand smart TV that runs HarmonyOS by default (Not open source);</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 and major M2M protocols in IoT;</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are just develop applications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(Android default runtime) and Ark Runtime will be active inside Android, so traditional Android applications can directly run over ART if not re-compiled w/ Ark compiler, the new Ark compiled applications can run over Ark runtime, this strategy can be feasible because back to Android 4.4 ~ 5.0, Google played the similar transition to replace Dalvik with ART.</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829945"/>
          </a:xfrm>
        </p:spPr>
        <p:txBody>
          <a:bodyPr/>
          <a:p>
            <a:r>
              <a:rPr lang="x-none" altLang="en-US"/>
              <a:t>Android Security</a:t>
            </a:r>
            <a:endParaRPr lang="x-none" altLang="en-US"/>
          </a:p>
        </p:txBody>
      </p:sp>
      <p:sp>
        <p:nvSpPr>
          <p:cNvPr id="3" name="Content Placeholder 2"/>
          <p:cNvSpPr>
            <a:spLocks noGrp="1"/>
          </p:cNvSpPr>
          <p:nvPr>
            <p:ph idx="1"/>
          </p:nvPr>
        </p:nvSpPr>
        <p:spPr>
          <a:xfrm>
            <a:off x="838200" y="1477010"/>
            <a:ext cx="10515600" cy="4700270"/>
          </a:xfrm>
        </p:spPr>
        <p:txBody>
          <a:bodyPr/>
          <a:p>
            <a:r>
              <a:rPr lang="en-US"/>
              <a:t>Threat models for mobiles consider three main vectors</a:t>
            </a:r>
            <a:endParaRPr lang="en-US"/>
          </a:p>
          <a:p>
            <a:pPr lvl="1"/>
            <a:r>
              <a:rPr lang="en-US"/>
              <a:t>Rogue applications (malware)</a:t>
            </a:r>
            <a:endParaRPr lang="en-US"/>
          </a:p>
          <a:p>
            <a:pPr lvl="2"/>
            <a:r>
              <a:rPr lang="en-US"/>
              <a:t>Sandbox applications</a:t>
            </a:r>
            <a:endParaRPr lang="en-US"/>
          </a:p>
          <a:p>
            <a:pPr lvl="2"/>
            <a:r>
              <a:rPr lang="en-US"/>
              <a:t>Enforce Strong Permissions</a:t>
            </a:r>
            <a:endParaRPr lang="en-US"/>
          </a:p>
          <a:p>
            <a:pPr lvl="2"/>
            <a:r>
              <a:rPr lang="en-US"/>
              <a:t>Harden OS Component Security</a:t>
            </a:r>
            <a:endParaRPr lang="en-US"/>
          </a:p>
          <a:p>
            <a:pPr lvl="1"/>
            <a:r>
              <a:rPr lang="en-US"/>
              <a:t>Rogue user (device theft, or unauthorized root)</a:t>
            </a:r>
            <a:endParaRPr lang="en-US"/>
          </a:p>
          <a:p>
            <a:pPr lvl="2"/>
            <a:r>
              <a:rPr lang="x-none" altLang="en-US"/>
              <a:t>Lock screen -- Passcode, Face, Finger, Gesture, PIN, Trusted NFC Devices</a:t>
            </a:r>
            <a:endParaRPr lang="x-none" altLang="en-US"/>
          </a:p>
          <a:p>
            <a:pPr lvl="2"/>
            <a:r>
              <a:rPr lang="en-US"/>
              <a:t>Secure Boot Process </a:t>
            </a:r>
            <a:r>
              <a:rPr lang="x-none" altLang="en-US"/>
              <a:t>-- Chain of Trust for secure boot</a:t>
            </a:r>
            <a:endParaRPr lang="x-none" altLang="en-US"/>
          </a:p>
          <a:p>
            <a:pPr lvl="2"/>
            <a:r>
              <a:rPr lang="en-US"/>
              <a:t>Encrypt User Data </a:t>
            </a:r>
            <a:r>
              <a:rPr lang="x-none" altLang="en-US"/>
              <a:t>-- Linux Device Mapper w/ "FDE" or "ASEC" algo</a:t>
            </a:r>
            <a:endParaRPr lang="x-none" altLang="en-US"/>
          </a:p>
          <a:p>
            <a:pPr lvl="1"/>
            <a:r>
              <a:rPr lang="x-none" altLang="en-US"/>
              <a:t>Remote attach vector (Not specific on mobile devices)</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p>
        </p:txBody>
      </p:sp>
      <p:pic>
        <p:nvPicPr>
          <p:cNvPr id="4" name="Picture 3"/>
          <p:cNvPicPr>
            <a:picLocks noChangeAspect="1"/>
          </p:cNvPicPr>
          <p:nvPr/>
        </p:nvPicPr>
        <p:blipFill>
          <a:blip r:embed="rId1"/>
          <a:stretch>
            <a:fillRect/>
          </a:stretch>
        </p:blipFill>
        <p:spPr>
          <a:xfrm>
            <a:off x="936625" y="1381760"/>
            <a:ext cx="8507730" cy="5299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endParaRPr lang="x-none" altLang="en-US">
              <a:sym typeface="+mn-ea"/>
            </a:endParaRP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5618</Words>
  <Application>Kingsoft Office WPP</Application>
  <PresentationFormat>Widescreen</PresentationFormat>
  <Paragraphs>121</Paragraphs>
  <Slides>28</Slides>
  <Notes>7</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lpstr>Application Running Model in Android</vt:lpstr>
      <vt:lpstr>PowerPoint 演示文稿</vt:lpstr>
      <vt:lpstr>PowerPoint 演示文稿</vt:lpstr>
      <vt:lpstr>PowerPoint 演示文稿</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alanz</cp:lastModifiedBy>
  <cp:revision>67</cp:revision>
  <dcterms:created xsi:type="dcterms:W3CDTF">2019-08-21T08:50:12Z</dcterms:created>
  <dcterms:modified xsi:type="dcterms:W3CDTF">2019-08-21T08:50:12Z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